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71" r:id="rId6"/>
    <p:sldId id="260" r:id="rId7"/>
    <p:sldId id="261" r:id="rId8"/>
    <p:sldId id="262" r:id="rId9"/>
    <p:sldId id="272" r:id="rId10"/>
    <p:sldId id="263" r:id="rId11"/>
    <p:sldId id="264" r:id="rId12"/>
    <p:sldId id="265" r:id="rId13"/>
    <p:sldId id="266" r:id="rId14"/>
    <p:sldId id="267" r:id="rId15"/>
    <p:sldId id="273" r:id="rId16"/>
    <p:sldId id="27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916E78-BF88-FE4F-BAB8-2C466E2540E9}" type="datetimeFigureOut">
              <a:rPr lang="en-US" smtClean="0"/>
              <a:t>4/2/26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C2EEF9-DC93-8A4E-A821-D2C0A5E5D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917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C2EEF9-DC93-8A4E-A821-D2C0A5E5D61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719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94128-85EF-61EE-05EA-09FD00A26D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E810B6-886D-4665-5AF8-E4F90E4074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178201-9090-039A-B99A-DD2F6477F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11D67-D6C8-8A4D-A94D-221961F37DE2}" type="datetimeFigureOut">
              <a:rPr lang="en-US" smtClean="0"/>
              <a:t>4/2/26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ECF851-9409-D10D-E2D9-3E80FDFC8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A8B282-9828-9EAD-FBA7-8922FB426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EBB40-4386-764D-8469-7D4B08FE2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637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0D6DA-3C98-889F-251A-D27F7E23D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30A70C-77DA-C9F7-A225-91EFEED01D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CD3A69-F32B-7666-009C-CF869F36C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11D67-D6C8-8A4D-A94D-221961F37DE2}" type="datetimeFigureOut">
              <a:rPr lang="en-US" smtClean="0"/>
              <a:t>4/2/26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9BFE70-0929-8564-D4C3-44808DC12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311A24-603B-F386-E32A-9DE1465A6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EBB40-4386-764D-8469-7D4B08FE2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776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910FA7-57DF-412F-5346-6CFFAC4080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C0E753-324E-802F-413D-1BF947C43A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368D1B-AD0A-68FD-4F73-6E489EBF0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11D67-D6C8-8A4D-A94D-221961F37DE2}" type="datetimeFigureOut">
              <a:rPr lang="en-US" smtClean="0"/>
              <a:t>4/2/26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D133BD-9A2A-5F73-AC16-73A4A5AC6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997F98-A2D3-4109-5BF9-1C7D03F6D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EBB40-4386-764D-8469-7D4B08FE2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81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A85D1-0D08-B048-EA8A-8AC394755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3E01D9-CF98-FE61-FDB7-CF39489BC0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AC9447-B2C2-7780-AEDF-579AD91D8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11D67-D6C8-8A4D-A94D-221961F37DE2}" type="datetimeFigureOut">
              <a:rPr lang="en-US" smtClean="0"/>
              <a:t>4/2/26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417D4F-8D6C-B8A4-9D4B-D90513315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96D185-FE11-3CAC-4B6D-7FD903F9F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EBB40-4386-764D-8469-7D4B08FE2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150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3A454-676D-C9AC-EE09-4B9CE7253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B62DBB-59BB-7A9F-9C68-A023ABEBCD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788DD-1FB9-0096-3BC7-A209D6DDA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11D67-D6C8-8A4D-A94D-221961F37DE2}" type="datetimeFigureOut">
              <a:rPr lang="en-US" smtClean="0"/>
              <a:t>4/2/26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A70657-7A06-2837-A4EA-5BCE96B70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F420A4-A9CD-6A4D-6A8B-F36184B39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EBB40-4386-764D-8469-7D4B08FE2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510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807BB-09C5-65BB-B394-1B83AE4FC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30337-52AD-1078-3875-26255FB673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ED3E58-9AAD-EB7F-CCB7-CACC7FD235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501D46-92B4-61D1-0B76-6EE0A558B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11D67-D6C8-8A4D-A94D-221961F37DE2}" type="datetimeFigureOut">
              <a:rPr lang="en-US" smtClean="0"/>
              <a:t>4/2/26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0520D9-164D-A0F6-8610-F83D8EE75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648AE9-FD32-3C81-EAB3-2AAD1C9B5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EBB40-4386-764D-8469-7D4B08FE2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78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CB6EC-9BAF-FB5D-BAC1-A7A9DAABA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63066F-6190-0E23-F6EA-E4B60204A6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CA7E68-771E-39AE-33E4-B88482DCFB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0D26E4-DBA1-182C-F29D-D06D5D2179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3CDFF5-3702-3EDC-AA0C-1D74E995EC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CA9C17-0521-AF86-5574-0ADA94C09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11D67-D6C8-8A4D-A94D-221961F37DE2}" type="datetimeFigureOut">
              <a:rPr lang="en-US" smtClean="0"/>
              <a:t>4/2/26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2B133B-9054-8581-9432-73BFE5B8F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333998-D5A0-C088-CDA5-C70DA91F0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EBB40-4386-764D-8469-7D4B08FE2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970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00BB5-2024-8D0E-2238-FB107AA22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34A548-6082-7AF3-14AC-EA50B5FF7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11D67-D6C8-8A4D-A94D-221961F37DE2}" type="datetimeFigureOut">
              <a:rPr lang="en-US" smtClean="0"/>
              <a:t>4/2/26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C076B2-AC49-6268-D553-B21D3F3BF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71369C-E5D8-BBE3-3936-E2B1B8B9E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EBB40-4386-764D-8469-7D4B08FE2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072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E556EE-29BA-D02D-6AB8-E7B6120F6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11D67-D6C8-8A4D-A94D-221961F37DE2}" type="datetimeFigureOut">
              <a:rPr lang="en-US" smtClean="0"/>
              <a:t>4/2/26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ADDA2D-06CF-ACF9-3654-6953EA475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FBBFB2-DC3A-9598-2C60-B869FCE49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EBB40-4386-764D-8469-7D4B08FE2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521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2A638-4B03-4A29-1EFB-5F00FEA5B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F26DB-60FA-B72E-5503-C7F8A349B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6FA9AF-4EFC-26A0-2438-4FC45A46AD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771B6F-84EB-B25A-E5C9-DDC5DEDA5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11D67-D6C8-8A4D-A94D-221961F37DE2}" type="datetimeFigureOut">
              <a:rPr lang="en-US" smtClean="0"/>
              <a:t>4/2/26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19118F-8F62-3D02-B9FA-524E91A00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166247-CD57-7DBF-E93B-941AA7A32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EBB40-4386-764D-8469-7D4B08FE2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288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B6FBC-F0B5-8965-779E-F6946DA02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54C689-1624-F278-DB12-86E192E449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E43855-A31F-CF4E-5033-EE39F3A6DB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2E439F-6065-F932-9DEC-020C76256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11D67-D6C8-8A4D-A94D-221961F37DE2}" type="datetimeFigureOut">
              <a:rPr lang="en-US" smtClean="0"/>
              <a:t>4/2/26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873B89-F0D4-EBBE-6C6B-F503B9781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BB15B5-246D-8B50-4B1E-55A983E24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EBB40-4386-764D-8469-7D4B08FE2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862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CC4229-389C-7AB6-AE8C-5E8D1928E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626C2A-8D67-D43A-5DFA-30F02B5925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4A364D-51A3-56CF-EEC4-5EC6B4DCE0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11D67-D6C8-8A4D-A94D-221961F37DE2}" type="datetimeFigureOut">
              <a:rPr lang="en-US" smtClean="0"/>
              <a:t>4/2/26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575D8A-BC2D-0DAD-B4F7-F1ACC89B98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B21F59-71FD-1CCC-33AF-1C5D0829DF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EBB40-4386-764D-8469-7D4B08FE2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761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4ACA5-22C7-5ADB-159D-7F306B9371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The Electricity Crisis:</a:t>
            </a:r>
            <a:br>
              <a:rPr lang="en-US" b="1" dirty="0">
                <a:latin typeface="+mn-lt"/>
              </a:rPr>
            </a:br>
            <a:r>
              <a:rPr lang="en-US" sz="3200" b="1" dirty="0">
                <a:latin typeface="+mn-lt"/>
              </a:rPr>
              <a:t>Big Tech, Big Utilities &amp; Climate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6D294C-E532-12DC-8777-D6E57B112D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By Steve Milloy</a:t>
            </a:r>
          </a:p>
          <a:p>
            <a:r>
              <a:rPr lang="en-US" dirty="0"/>
              <a:t>16</a:t>
            </a:r>
            <a:r>
              <a:rPr lang="en-US" baseline="30000" dirty="0"/>
              <a:t>th</a:t>
            </a:r>
            <a:r>
              <a:rPr lang="en-US" dirty="0"/>
              <a:t> International Conference on Climate Change</a:t>
            </a:r>
          </a:p>
          <a:p>
            <a:r>
              <a:rPr lang="en-US" dirty="0"/>
              <a:t>Panel: Big Tech and Big Utilities – The Dastardly Axis</a:t>
            </a:r>
          </a:p>
          <a:p>
            <a:r>
              <a:rPr lang="en-US"/>
              <a:t>April 9, </a:t>
            </a:r>
            <a:r>
              <a:rPr lang="en-US" dirty="0"/>
              <a:t>2026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874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99BF9-000A-B360-1E14-C46E55185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latin typeface="+mn-lt"/>
              </a:rPr>
              <a:t>Big Tech on Climate:</a:t>
            </a:r>
            <a:br>
              <a:rPr lang="en-US" sz="4000" b="1" dirty="0">
                <a:latin typeface="+mn-lt"/>
              </a:rPr>
            </a:br>
            <a:r>
              <a:rPr lang="en-US" sz="2800" b="1" dirty="0">
                <a:latin typeface="+mn-lt"/>
              </a:rPr>
              <a:t>Virtue-Signaling, Leftism, </a:t>
            </a:r>
            <a:r>
              <a:rPr lang="en-US" sz="2800" b="1" dirty="0" err="1">
                <a:latin typeface="+mn-lt"/>
              </a:rPr>
              <a:t>Rentseeking</a:t>
            </a:r>
            <a:endParaRPr lang="en-US" sz="2800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84CD2-30E0-EE8D-FD48-47B188DE81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Apple: Al Gore &amp; Lisa Jackson</a:t>
            </a:r>
          </a:p>
          <a:p>
            <a:r>
              <a:rPr lang="en-US" dirty="0"/>
              <a:t>Amazon: Bezos gives $10 billion to climate idiocy</a:t>
            </a:r>
          </a:p>
          <a:p>
            <a:r>
              <a:rPr lang="en-US" dirty="0"/>
              <a:t>Google: ‘Carbon neutrality by 2007’</a:t>
            </a:r>
          </a:p>
          <a:p>
            <a:r>
              <a:rPr lang="en-US" dirty="0"/>
              <a:t>Microsoft: Bill Gates, ‘Carbon negative by 2030’</a:t>
            </a:r>
          </a:p>
          <a:p>
            <a:r>
              <a:rPr lang="en-US" dirty="0"/>
              <a:t>Tesla: Musk and government subsidies for EVs</a:t>
            </a:r>
          </a:p>
          <a:p>
            <a:r>
              <a:rPr lang="en-US" dirty="0"/>
              <a:t>No second opinions needed or requested.</a:t>
            </a:r>
          </a:p>
          <a:p>
            <a:r>
              <a:rPr lang="en-US" dirty="0"/>
              <a:t>Instead: Censorship, Demonetization &amp; Cancellation</a:t>
            </a:r>
          </a:p>
        </p:txBody>
      </p:sp>
    </p:spTree>
    <p:extLst>
      <p:ext uri="{BB962C8B-B14F-4D97-AF65-F5344CB8AC3E}">
        <p14:creationId xmlns:p14="http://schemas.microsoft.com/office/powerpoint/2010/main" val="1184924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4CD79-AE12-B32B-E60F-888702EF2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And Then Along Comes AI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EEFE5DE-F60B-69F4-85DC-9D09F44704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5318" y="1352659"/>
            <a:ext cx="600298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763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2F741-75E8-DB04-5FC3-9CE4581D9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AI costs 10x more than a Google search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19F330B-44AA-AD8F-5C2A-1B99D0716C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1276" y="1802200"/>
            <a:ext cx="8556516" cy="8843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2A6C4D-20FB-8895-37D7-FDFB1C7368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1320" y="2798078"/>
            <a:ext cx="6936429" cy="399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657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804F5-AE2C-E0FA-31A4-AB46E9964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AI more than doubles power demand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DB309E4-5D0A-DBFA-74AA-41E3865826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3151" y="1825625"/>
            <a:ext cx="482569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66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F44E5-63B9-7D30-02D2-BF10DC207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latin typeface="+mn-lt"/>
              </a:rPr>
              <a:t>AI Rollout Like Climate: </a:t>
            </a:r>
            <a:br>
              <a:rPr lang="en-US" sz="4000" b="1" dirty="0">
                <a:latin typeface="+mn-lt"/>
              </a:rPr>
            </a:br>
            <a:r>
              <a:rPr lang="en-US" sz="2800" b="1" dirty="0">
                <a:latin typeface="+mn-lt"/>
              </a:rPr>
              <a:t>The Folly of Assumptions &amp; Models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672284E-8992-4DBF-1CC2-F101D038E1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8994" y="1825625"/>
            <a:ext cx="99340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121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AD8F2-C949-44D9-8CF2-EB4F78D33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The Future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51257-E361-B982-C778-24FF4D1E54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Utilities: Return to selling more power for lower prices</a:t>
            </a:r>
          </a:p>
          <a:p>
            <a:r>
              <a:rPr lang="en-US" sz="4000" dirty="0"/>
              <a:t>Big Tech: Stick to coding; Abandon public policy it knows noting about (environment &amp; climate)</a:t>
            </a:r>
          </a:p>
          <a:p>
            <a:r>
              <a:rPr lang="en-US" sz="4000" dirty="0"/>
              <a:t>Government: Return control and accountability for electricity generation and transmission to states</a:t>
            </a:r>
          </a:p>
        </p:txBody>
      </p:sp>
    </p:spTree>
    <p:extLst>
      <p:ext uri="{BB962C8B-B14F-4D97-AF65-F5344CB8AC3E}">
        <p14:creationId xmlns:p14="http://schemas.microsoft.com/office/powerpoint/2010/main" val="30250407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19E35E-1ABD-C4FA-2AB8-0161BB2E593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305050" y="609600"/>
            <a:ext cx="75819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747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5990D-D8F1-D4D1-530A-AFE893911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Problem No. 1: Electricity prices are rising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83F55DD-A09C-C90D-95D9-60A573F9FC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0730" y="1825625"/>
            <a:ext cx="953054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590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51CD6-5BBB-0C52-50E8-B47597FE2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7641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+mn-lt"/>
              </a:rPr>
              <a:t>Problem No. 2: Reliability is decreasing</a:t>
            </a:r>
            <a:br>
              <a:rPr lang="en-US" b="1" dirty="0">
                <a:latin typeface="+mn-lt"/>
              </a:rPr>
            </a:br>
            <a:r>
              <a:rPr lang="en-US" sz="3100" dirty="0"/>
              <a:t>‘The overall resource adequacy outlook </a:t>
            </a:r>
            <a:br>
              <a:rPr lang="en-US" sz="3100" dirty="0"/>
            </a:br>
            <a:r>
              <a:rPr lang="en-US" sz="3100" dirty="0"/>
              <a:t>for the North American BPS is worsening.’</a:t>
            </a:r>
            <a:br>
              <a:rPr lang="en-US" dirty="0"/>
            </a:br>
            <a:endParaRPr lang="en-US" b="1" dirty="0">
              <a:latin typeface="+mn-lt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CE45F3B-2823-8C10-7469-BF62DC266E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4247" y="2141537"/>
            <a:ext cx="782350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459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52F3A-DCD1-09B7-10CC-A566CD2EB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Problem No. 3: Dependence on the Enemy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4D8B3-0BF3-EE75-D9A3-D485369C90B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3600" dirty="0"/>
              <a:t>Solar PV and inverters: 80-90% from China</a:t>
            </a:r>
          </a:p>
          <a:p>
            <a:r>
              <a:rPr lang="en-US" sz="3600" dirty="0"/>
              <a:t>Battery Storage Systems: 50% from China</a:t>
            </a:r>
          </a:p>
          <a:p>
            <a:r>
              <a:rPr lang="en-US" sz="3600" dirty="0"/>
              <a:t>Transformers: 80% from China</a:t>
            </a:r>
          </a:p>
          <a:p>
            <a:r>
              <a:rPr lang="en-US" sz="3600" dirty="0"/>
              <a:t>Rare earths: 90% from China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1256C67-463E-DD99-F1C1-DD409FBB7E5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75498" y="1825625"/>
            <a:ext cx="457500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961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E5A71-7B7C-064B-8DCB-D7CED7E09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latin typeface="+mn-lt"/>
              </a:rPr>
              <a:t>Problem No. 4: No Accountability for Mismanagement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371D648-81F6-E782-0D39-5311F1DF0B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Old World (until the 1990s)</a:t>
            </a:r>
          </a:p>
          <a:p>
            <a:pPr lvl="1"/>
            <a:r>
              <a:rPr lang="en-US" dirty="0"/>
              <a:t>States regulated local utilities &amp; power grids</a:t>
            </a:r>
          </a:p>
          <a:p>
            <a:pPr lvl="1"/>
            <a:r>
              <a:rPr lang="en-US" dirty="0"/>
              <a:t>Accountability from local politicians and public service commissions</a:t>
            </a:r>
          </a:p>
          <a:p>
            <a:pPr lvl="1"/>
            <a:r>
              <a:rPr lang="en-US" dirty="0"/>
              <a:t>Price and reliability</a:t>
            </a:r>
          </a:p>
          <a:p>
            <a:r>
              <a:rPr lang="en-US" dirty="0"/>
              <a:t>New World (2000s):</a:t>
            </a:r>
          </a:p>
          <a:p>
            <a:pPr lvl="1"/>
            <a:r>
              <a:rPr lang="en-US" dirty="0"/>
              <a:t>Unaccountable regional grid operators run things</a:t>
            </a:r>
          </a:p>
          <a:p>
            <a:pPr lvl="1"/>
            <a:r>
              <a:rPr lang="en-US" dirty="0"/>
              <a:t>Politicized public service commissions</a:t>
            </a:r>
          </a:p>
          <a:p>
            <a:pPr lvl="1"/>
            <a:r>
              <a:rPr lang="en-US" dirty="0"/>
              <a:t>Complexity few understand</a:t>
            </a:r>
          </a:p>
          <a:p>
            <a:pPr lvl="1"/>
            <a:r>
              <a:rPr lang="en-US" dirty="0"/>
              <a:t>Goal is to be ‘green’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280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05127F6-34F0-29FD-DA67-9CB96079E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Origin of the Crisis: 2008-2009 Recession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5246018-654A-D484-5BB2-9A852EC7EB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3965" y="1825625"/>
            <a:ext cx="652407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857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F2BBB-CB74-971F-95A7-750FD31AD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Obama Policy: Electricity Price Decoupling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3BD1C24-0767-BF1A-EA8C-A6D4ED6D2D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6926" y="2769134"/>
            <a:ext cx="8042384" cy="26492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9A0895-D227-0FC9-BB44-07430475F3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0842" y="1932574"/>
            <a:ext cx="7772400" cy="59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504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7A0DA-B345-84A2-C233-CE2E74A6A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Decoupling Profits from Volume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03F263-A53D-69D0-C993-2F1136E839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4400" dirty="0"/>
              <a:t>Old utility profit model: More electricity at lower prices</a:t>
            </a:r>
          </a:p>
          <a:p>
            <a:r>
              <a:rPr lang="en-US" sz="4400" dirty="0"/>
              <a:t>New model: Less electricity at higher prices </a:t>
            </a:r>
          </a:p>
          <a:p>
            <a:r>
              <a:rPr lang="en-US" sz="4400" dirty="0"/>
              <a:t>At the expense of ratepayers and taxpayers</a:t>
            </a:r>
          </a:p>
          <a:p>
            <a:r>
              <a:rPr lang="en-US" sz="4400" dirty="0"/>
              <a:t>Needed to keep utilities onboard with climate</a:t>
            </a:r>
          </a:p>
          <a:p>
            <a:r>
              <a:rPr lang="en-US" sz="4400" dirty="0"/>
              <a:t>Profit from new generation (wind, solar, new gas) </a:t>
            </a:r>
          </a:p>
          <a:p>
            <a:r>
              <a:rPr lang="en-US" sz="4400" dirty="0"/>
              <a:t>Adopted by 35 states by 2019</a:t>
            </a:r>
          </a:p>
          <a:p>
            <a:r>
              <a:rPr lang="en-US" sz="4400" dirty="0"/>
              <a:t>Strategy abetted by slow growth, degrowth &amp; deindustrialization, globalization</a:t>
            </a:r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endParaRPr lang="en-US" sz="4400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013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EB030-E5F5-DED2-F429-C470004E0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2022: Green New Scam</a:t>
            </a:r>
            <a:br>
              <a:rPr lang="en-US" b="1" dirty="0">
                <a:latin typeface="+mn-lt"/>
              </a:rPr>
            </a:br>
            <a:r>
              <a:rPr lang="en-US" sz="2800" b="1" dirty="0">
                <a:latin typeface="+mn-lt"/>
              </a:rPr>
              <a:t>$1.2 Trillion Earmarked for Disaster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2DE52E7-F22B-1306-D304-DB54A7655A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77776" y="1825625"/>
            <a:ext cx="563644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2576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1985</TotalTime>
  <Words>403</Words>
  <Application>Microsoft Macintosh PowerPoint</Application>
  <PresentationFormat>Widescreen</PresentationFormat>
  <Paragraphs>55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The Electricity Crisis: Big Tech, Big Utilities &amp; Climate</vt:lpstr>
      <vt:lpstr>Problem No. 1: Electricity prices are rising</vt:lpstr>
      <vt:lpstr>Problem No. 2: Reliability is decreasing ‘The overall resource adequacy outlook  for the North American BPS is worsening.’ </vt:lpstr>
      <vt:lpstr>Problem No. 3: Dependence on the Enemy</vt:lpstr>
      <vt:lpstr>Problem No. 4: No Accountability for Mismanagement</vt:lpstr>
      <vt:lpstr>Origin of the Crisis: 2008-2009 Recession</vt:lpstr>
      <vt:lpstr>Obama Policy: Electricity Price Decoupling</vt:lpstr>
      <vt:lpstr>Decoupling Profits from Volume</vt:lpstr>
      <vt:lpstr>2022: Green New Scam $1.2 Trillion Earmarked for Disaster</vt:lpstr>
      <vt:lpstr>Big Tech on Climate: Virtue-Signaling, Leftism, Rentseeking</vt:lpstr>
      <vt:lpstr>And Then Along Comes AI</vt:lpstr>
      <vt:lpstr>AI costs 10x more than a Google search</vt:lpstr>
      <vt:lpstr>AI more than doubles power demand</vt:lpstr>
      <vt:lpstr>AI Rollout Like Climate:  The Folly of Assumptions &amp; Models</vt:lpstr>
      <vt:lpstr>The Future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Microsoft Office User</dc:creator>
  <cp:lastModifiedBy>Microsoft Office User</cp:lastModifiedBy>
  <cp:revision>14</cp:revision>
  <dcterms:created xsi:type="dcterms:W3CDTF">2026-03-31T14:19:06Z</dcterms:created>
  <dcterms:modified xsi:type="dcterms:W3CDTF">2026-04-02T23:52:23Z</dcterms:modified>
</cp:coreProperties>
</file>