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7" r:id="rId11"/>
    <p:sldId id="265" r:id="rId12"/>
    <p:sldId id="266" r:id="rId13"/>
    <p:sldId id="269" r:id="rId14"/>
    <p:sldId id="270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DBEC-71C7-32B6-3269-A62108D04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F89A8-5360-C668-C076-96764686F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47F2B-806F-A072-1413-E97EAF75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7CDA9-6E79-C73C-232B-D4B6F7F01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DC3F8-5DB5-F18E-FE4E-A72DFD79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8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C9A3-F723-CCBB-C575-01221D3D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47AC8-F7FF-0E05-7BEC-C45FA7D66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17DF0-E73A-88E6-8381-5ACD2741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B96B4-289D-CF5D-31A4-C3F852F1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D4775-BF48-57F3-A05B-94558F75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F8B75B-C970-405A-1DFD-F982272AC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348BD-3518-63CD-988A-BD34D4875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7AB8C-D55A-BB3A-34AD-5D2C4F13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C31DC-E131-3711-B86A-DC022426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33F9C-CE7D-30BD-1E32-FFBA2806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B35D-7183-FF31-BC98-13C0D28E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7DAC-8FD9-774C-5CFE-939A4EA5F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99ED-3995-32E5-CBCF-3509D590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1F501-2D97-772D-67C3-E806A444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07E29-4A10-BA68-12BE-6FB3CD57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2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A6242-155A-2F12-B37E-FBCFBBBC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553-E99E-038B-3DBB-78A92F3BF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76AD-1D03-3AD6-CB1F-0CA48468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B1BC1-3794-6095-32F5-80D71D34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6E156-E6A1-6AD6-796C-AB42FA5C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3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66EBF-572F-DA48-3008-EB17609C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A76CE-056E-E0CD-F27D-D87FC9DD6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24912-993C-1224-F496-0D49D678F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74F11-0CD5-65AB-E164-5686D4AA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E1732-4AC1-FB06-CB86-A5E5A21A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24234-93B1-71E8-52D1-6575362A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2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6FEF-408D-2158-EEEA-0747E987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37004-EE3D-551D-4845-5C3829B75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94D91-1B3C-F023-EDB0-88C3EF6B5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84BF5-441D-2463-0999-EB01A6029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6528C-1D9C-525E-0477-F7BD76540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467D7-8D70-A502-8EB7-8062C97B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C0C10-2081-7F47-6844-92DE3E1B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7A739-64F2-CD67-2D0C-C3EB55EF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0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D5F07-7899-2BA4-FDB0-FA296EC08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CE188-C915-5251-1D2C-603BA7677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DD09-EFBD-A67D-D946-4E82CCDA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6ED13-094C-1856-2277-3AE29B3D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DC151-6F0D-4A92-B0C6-4A9C5A59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59CD7-8FBC-75C8-6F27-C74FFE6E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BA401-20F6-8509-878B-F58E45B4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6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1119-5935-595D-D833-E0EC002A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31C02-17C9-F152-4A16-113D9D8E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E34F6-3659-5AB9-A3E6-4968257FC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36DED-CC2F-6E3D-89C1-B2E733B7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840F0-EDE4-EDA7-06FB-A0553616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0D210-80F9-7D72-C648-00F86E9A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8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F0D8-703D-E993-CC8E-C63D5E5B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0454DF-ABA9-B0B6-53A4-1B14637CE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E77D0-8E83-11EF-99F8-E35FE53F5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C420A-B7C3-08EE-8D98-B60E677F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A7CF7-2728-895C-DB42-B1A97E7E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26FEC-06F9-E579-C93C-5409B7BC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0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DD5D2D-27BA-9723-4B2C-6BE05604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7C611-DE45-B208-C965-B6A3AD67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4570-9628-5455-E137-56BBDD30E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2E148-679A-3F41-8CEF-C980E8C1F253}" type="datetimeFigureOut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3842-4089-97FF-DF33-E97C73D4A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E0F9A-DF35-A31C-D240-273021092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6DEE1-7186-A94A-8E42-360E1478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4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773C-0E4E-2319-4B24-16425F4A9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The Oscar </a:t>
            </a:r>
            <a:r>
              <a:rPr lang="en-US" sz="4000" b="1">
                <a:latin typeface="+mn-lt"/>
              </a:rPr>
              <a:t>for Being Wrong</a:t>
            </a:r>
            <a:r>
              <a:rPr lang="en-US" sz="4000" b="1" dirty="0">
                <a:latin typeface="+mn-lt"/>
              </a:rPr>
              <a:t>,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Unrepentant, Malignant Category:</a:t>
            </a:r>
            <a:br>
              <a:rPr lang="en-US" sz="4800" b="1" dirty="0">
                <a:latin typeface="+mn-lt"/>
              </a:rPr>
            </a:br>
            <a:r>
              <a:rPr lang="en-US" sz="2800" b="1" dirty="0">
                <a:latin typeface="+mn-lt"/>
              </a:rPr>
              <a:t>The Case Against Paul R. Ehrlich, RIP</a:t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F3C68-BC3E-DB23-550F-21FEFBAC54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By Steve Milloy</a:t>
            </a:r>
          </a:p>
          <a:p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International Conference on Climate Change</a:t>
            </a:r>
          </a:p>
          <a:p>
            <a:r>
              <a:rPr lang="en-US" dirty="0"/>
              <a:t>Panel: Wrong Again – Embarrassing Record of Failed Climate Predictions</a:t>
            </a:r>
          </a:p>
          <a:p>
            <a:r>
              <a:rPr lang="en-US" dirty="0"/>
              <a:t>April 8, 2026</a:t>
            </a:r>
          </a:p>
        </p:txBody>
      </p:sp>
    </p:spTree>
    <p:extLst>
      <p:ext uri="{BB962C8B-B14F-4D97-AF65-F5344CB8AC3E}">
        <p14:creationId xmlns:p14="http://schemas.microsoft.com/office/powerpoint/2010/main" val="8035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1F4B5E-4176-30BD-5A49-646C4BE4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Wrong to the End</a:t>
            </a:r>
            <a:br>
              <a:rPr lang="en-US" b="1" dirty="0">
                <a:latin typeface="+mn-lt"/>
              </a:rPr>
            </a:br>
            <a:r>
              <a:rPr lang="en-US" sz="2800" dirty="0">
                <a:latin typeface="+mn-lt"/>
              </a:rPr>
              <a:t>But Honored All the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299826-2024-C833-7FE2-62C938738D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31804"/>
            <a:ext cx="5181600" cy="353897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BDF3DB-438F-CE93-B395-C30EFF4332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Professor at Stanford</a:t>
            </a:r>
          </a:p>
          <a:p>
            <a:r>
              <a:rPr lang="en-US" dirty="0"/>
              <a:t>Member, National Academy of Sciences </a:t>
            </a:r>
          </a:p>
          <a:p>
            <a:r>
              <a:rPr lang="en-US" dirty="0"/>
              <a:t>MacArthur ‘Genius’ grant</a:t>
            </a:r>
          </a:p>
          <a:p>
            <a:r>
              <a:rPr lang="en-US" dirty="0"/>
              <a:t>Fellow, Royal Society &amp; AAAS</a:t>
            </a:r>
          </a:p>
          <a:p>
            <a:r>
              <a:rPr lang="en-US" dirty="0"/>
              <a:t>Other awards/honors to numerous to list</a:t>
            </a:r>
          </a:p>
        </p:txBody>
      </p:sp>
    </p:spTree>
    <p:extLst>
      <p:ext uri="{BB962C8B-B14F-4D97-AF65-F5344CB8AC3E}">
        <p14:creationId xmlns:p14="http://schemas.microsoft.com/office/powerpoint/2010/main" val="133291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13C3-AEFC-D555-E1AD-DD837662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Why was Ehrlich always wrong?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58489C-F31C-C953-1244-36AF381C8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0" y="2039144"/>
            <a:ext cx="99187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9E19-061C-755E-B03C-63E5C322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Ehrlich never understood science and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blamed others for his errors.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BF00B0-FC97-A43F-AF54-D7BD44CA1C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1688" y="1825625"/>
            <a:ext cx="3214624" cy="43513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9020F-7865-13FA-A071-10FB94DDCF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‘Science never produces certainty’.</a:t>
            </a:r>
          </a:p>
          <a:p>
            <a:r>
              <a:rPr lang="en-US" dirty="0"/>
              <a:t>It was vetted by a series of scientists.</a:t>
            </a:r>
          </a:p>
          <a:p>
            <a:r>
              <a:rPr lang="en-US" dirty="0"/>
              <a:t>‘Nearly a consensus of the scientific community.’</a:t>
            </a:r>
          </a:p>
        </p:txBody>
      </p:sp>
    </p:spTree>
    <p:extLst>
      <p:ext uri="{BB962C8B-B14F-4D97-AF65-F5344CB8AC3E}">
        <p14:creationId xmlns:p14="http://schemas.microsoft.com/office/powerpoint/2010/main" val="93587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A76323-C594-D75A-5B4E-7F343D939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Paul Ehrlich: The most malignantly unrepentant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wrong person ever – 61 years.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5EE68F-92E8-C356-C8CD-4A5CEBB41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00" y="2445544"/>
            <a:ext cx="98044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3B0F61-23C3-1320-4108-AE631F0568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4455" y="1825625"/>
            <a:ext cx="3329090" cy="435133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2552AF1-A92D-4B47-C773-C50F15C520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5921" y="1825625"/>
            <a:ext cx="3934158" cy="4351338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87FC1D5A-0247-46FF-5281-B9E24D67C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38607"/>
            <a:ext cx="1158439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</a:t>
            </a:r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hrlich: “China’s population control program has</a:t>
            </a:r>
            <a:br>
              <a:rPr kumimoji="0" lang="en-US" altLang="en-US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</a:br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been the most successful on record.”</a:t>
            </a:r>
            <a:endParaRPr kumimoji="0" lang="en-US" alt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20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E36C-8EA1-D317-6854-6EDD59D1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Am I just being mean?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FF4E85-0ECB-B50A-99D2-39C281DE00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81267"/>
            <a:ext cx="5181600" cy="264005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DDE877-1A32-C87E-D292-B407D4D769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1211" y="1825625"/>
            <a:ext cx="38635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5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FBCF4E-7739-5E2D-65EA-00EEA07E2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7458" y="539750"/>
            <a:ext cx="7535784" cy="56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83F8-F18D-8212-4350-7BEAFFB7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The Population Bomb</a:t>
            </a:r>
            <a:br>
              <a:rPr lang="en-US" dirty="0">
                <a:latin typeface="+mn-lt"/>
              </a:rPr>
            </a:br>
            <a:r>
              <a:rPr lang="en-US" sz="2800" dirty="0">
                <a:latin typeface="+mn-lt"/>
              </a:rPr>
              <a:t>by “Dr. Paul R. Ehrlich”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837ABA-F4C4-5219-6724-1705478EF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876" y="1740401"/>
            <a:ext cx="2995448" cy="50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57DB47-7614-212F-8721-792AF6E1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But a Doctor of What?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18C2D6-023E-F903-8BFB-42147A096B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84896" y="1825625"/>
            <a:ext cx="2488207" cy="435133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639B25-084E-E2CD-82F2-C2729F4E84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7058" y="1825625"/>
            <a:ext cx="28718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489F-A905-3A8F-68C6-11571A2A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1965 Prediction: ‘One Billion Billion People’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2569D2-89A7-A264-2614-395DC60151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0902" y="1825625"/>
            <a:ext cx="3796195" cy="435133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2B146-66A7-3576-8D88-70C32FD2DD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 900 years</a:t>
            </a:r>
          </a:p>
          <a:p>
            <a:r>
              <a:rPr lang="en-US" dirty="0"/>
              <a:t>120 persons per square foot</a:t>
            </a:r>
          </a:p>
          <a:p>
            <a:r>
              <a:rPr lang="en-US" dirty="0"/>
              <a:t>Living in a 2,000 story building covering all of the land surface</a:t>
            </a:r>
          </a:p>
          <a:p>
            <a:r>
              <a:rPr lang="en-US" dirty="0"/>
              <a:t>America people are ‘blameworthy’ for not demanding:		</a:t>
            </a:r>
          </a:p>
          <a:p>
            <a:pPr lvl="1"/>
            <a:r>
              <a:rPr lang="en-US" dirty="0"/>
              <a:t>Mandatory birth control</a:t>
            </a:r>
          </a:p>
          <a:p>
            <a:pPr lvl="1"/>
            <a:r>
              <a:rPr lang="en-US" dirty="0"/>
              <a:t>Free IUDs &amp; abortion</a:t>
            </a:r>
          </a:p>
          <a:p>
            <a:pPr lvl="1"/>
            <a:r>
              <a:rPr lang="en-US" dirty="0"/>
              <a:t>Tax system to discourage people</a:t>
            </a:r>
          </a:p>
        </p:txBody>
      </p:sp>
    </p:spTree>
    <p:extLst>
      <p:ext uri="{BB962C8B-B14F-4D97-AF65-F5344CB8AC3E}">
        <p14:creationId xmlns:p14="http://schemas.microsoft.com/office/powerpoint/2010/main" val="351018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3983-6C9C-8AD0-E08C-45C5BF0D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1967: The Population Bomb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8D007B-6312-2476-D161-607D483BB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“In the 1970’s, the world will undergo famines hundreds of millions of people are going to starve to death.”</a:t>
            </a:r>
          </a:p>
          <a:p>
            <a:r>
              <a:rPr lang="en-US" dirty="0"/>
              <a:t>“Depleting the world oxygen supply by paving terrestrial areas, burning fossil fuels and clearing tropical forests.”</a:t>
            </a:r>
          </a:p>
          <a:p>
            <a:r>
              <a:rPr lang="en-US" dirty="0"/>
              <a:t>Catastrophic global warming would raise sea level 250 feet.</a:t>
            </a:r>
          </a:p>
          <a:p>
            <a:r>
              <a:rPr lang="en-US" dirty="0"/>
              <a:t>Add chemicals to drinking water for birth control – “the option isn’t even open to us, thanks to the criminal inadequacy of biomedical research in this area.”</a:t>
            </a:r>
          </a:p>
          <a:p>
            <a:r>
              <a:rPr lang="en-US" dirty="0"/>
              <a:t>Population best at 1-2 billion, but might ”have a chance” at 4 or 5 billion.</a:t>
            </a:r>
          </a:p>
        </p:txBody>
      </p:sp>
    </p:spTree>
    <p:extLst>
      <p:ext uri="{BB962C8B-B14F-4D97-AF65-F5344CB8AC3E}">
        <p14:creationId xmlns:p14="http://schemas.microsoft.com/office/powerpoint/2010/main" val="25717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D561-B012-3F92-9D21-D25FC492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1969: Everybody to disappear by 1989</a:t>
            </a:r>
            <a:br>
              <a:rPr lang="en-US" dirty="0">
                <a:latin typeface="+mn-lt"/>
              </a:rPr>
            </a:br>
            <a:r>
              <a:rPr lang="en-US" sz="2800" dirty="0">
                <a:latin typeface="+mn-lt"/>
              </a:rPr>
              <a:t> ‘In a blue cloud of steam’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E2A5C4-2798-2E00-A078-B21CBF921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252" y="1825625"/>
            <a:ext cx="22782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A2E7-81DD-A400-BCBA-A51561C0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1980: The Bet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6FF1AD-C69B-BEFB-7AE6-588E65842D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6338" y="1825625"/>
            <a:ext cx="3005324" cy="435133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86EED5-516B-8B55-47D7-4832998FCE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Ehrlich bet economist Julian Simon $1,000</a:t>
            </a:r>
          </a:p>
          <a:p>
            <a:r>
              <a:rPr lang="en-US" dirty="0"/>
              <a:t>Bet: Inflation-adjusted prices of five commodity metals would go up between 1980 and 1990</a:t>
            </a:r>
          </a:p>
          <a:p>
            <a:r>
              <a:rPr lang="en-US" dirty="0"/>
              <a:t>Result: All five decline in inflation adjusted terms 36-50%</a:t>
            </a:r>
          </a:p>
          <a:p>
            <a:r>
              <a:rPr lang="en-US" dirty="0"/>
              <a:t>Ehrlich mailed Sinon a check in October 1990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57AB8E-5D9B-BBA8-C809-0D164AD1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Ehrlich on Social Media</a:t>
            </a:r>
            <a:br>
              <a:rPr lang="en-US" b="1" dirty="0">
                <a:latin typeface="+mn-lt"/>
              </a:rPr>
            </a:br>
            <a:r>
              <a:rPr lang="en-US" sz="2800" dirty="0">
                <a:latin typeface="+mn-lt"/>
              </a:rPr>
              <a:t>Unrepentant Error and Malignancy</a:t>
            </a:r>
            <a:endParaRPr lang="en-US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3970E0-8732-5ECB-FA81-C733B520F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247" y="1840991"/>
            <a:ext cx="3505090" cy="2958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35811-3D7B-3115-E356-196D9F29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65" y="1755066"/>
            <a:ext cx="3408870" cy="304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AFC07-FAE2-4505-25FA-1CB8D517A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090" y="1755066"/>
            <a:ext cx="3190207" cy="32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39F5BF-CA06-95F5-67BF-1C008878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2023: </a:t>
            </a:r>
            <a:r>
              <a:rPr lang="en-US" b="1" i="1" dirty="0">
                <a:latin typeface="+mn-lt"/>
              </a:rPr>
              <a:t>60 Minutes </a:t>
            </a:r>
            <a:r>
              <a:rPr lang="en-US" b="1" dirty="0">
                <a:latin typeface="+mn-lt"/>
              </a:rPr>
              <a:t>Interview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D970CD-FB2A-C080-3EA3-0B2E5ADEEA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80723" y="1825625"/>
            <a:ext cx="2496553" cy="435133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22904-2D77-5C53-A2BF-B1890C84DC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“Humanity is not sustainable. To maintain our lifestyle (yours and mine, basically) for the entire planet, you’d need five more Earths.” </a:t>
            </a:r>
          </a:p>
        </p:txBody>
      </p:sp>
    </p:spTree>
    <p:extLst>
      <p:ext uri="{BB962C8B-B14F-4D97-AF65-F5344CB8AC3E}">
        <p14:creationId xmlns:p14="http://schemas.microsoft.com/office/powerpoint/2010/main" val="1268798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446</Words>
  <Application>Microsoft Macintosh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The Oscar for Being Wrong, Unrepentant, Malignant Category: The Case Against Paul R. Ehrlich, RIP </vt:lpstr>
      <vt:lpstr>The Population Bomb by “Dr. Paul R. Ehrlich”</vt:lpstr>
      <vt:lpstr>But a Doctor of What?</vt:lpstr>
      <vt:lpstr>1965 Prediction: ‘One Billion Billion People’</vt:lpstr>
      <vt:lpstr>1967: The Population Bomb</vt:lpstr>
      <vt:lpstr>1969: Everybody to disappear by 1989  ‘In a blue cloud of steam’</vt:lpstr>
      <vt:lpstr>1980: The Bet</vt:lpstr>
      <vt:lpstr>Ehrlich on Social Media Unrepentant Error and Malignancy</vt:lpstr>
      <vt:lpstr>2023: 60 Minutes Interview</vt:lpstr>
      <vt:lpstr>Wrong to the End But Honored All the Way</vt:lpstr>
      <vt:lpstr>Why was Ehrlich always wrong?</vt:lpstr>
      <vt:lpstr>Ehrlich never understood science and  blamed others for his errors.</vt:lpstr>
      <vt:lpstr>Paul Ehrlich: The most malignantly unrepentant  wrong person ever – 61 years.</vt:lpstr>
      <vt:lpstr>Ehrlich: “China’s population control program has  been the most successful on record.”</vt:lpstr>
      <vt:lpstr>Am I just being mean?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15</cp:revision>
  <dcterms:created xsi:type="dcterms:W3CDTF">2026-03-29T18:09:25Z</dcterms:created>
  <dcterms:modified xsi:type="dcterms:W3CDTF">2026-04-01T23:25:09Z</dcterms:modified>
</cp:coreProperties>
</file>